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oppins"/>
      <p:regular r:id="rId24"/>
      <p:bold r:id="rId25"/>
      <p:italic r:id="rId26"/>
      <p:boldItalic r:id="rId27"/>
    </p:embeddedFont>
    <p:embeddedFont>
      <p:font typeface="Poppins Light"/>
      <p:regular r:id="rId28"/>
      <p:bold r:id="rId29"/>
      <p:italic r:id="rId30"/>
      <p:boldItalic r:id="rId31"/>
    </p:embeddedFont>
    <p:embeddedFont>
      <p:font typeface="Poppins Medium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  <p:embeddedFont>
      <p:font typeface="Comforta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5.xml"/><Relationship Id="rId41" Type="http://schemas.openxmlformats.org/officeDocument/2006/relationships/font" Target="fonts/Comforta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PoppinsLight-regular.fntdata"/><Relationship Id="rId27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Light-boldItalic.fntdata"/><Relationship Id="rId30" Type="http://schemas.openxmlformats.org/officeDocument/2006/relationships/font" Target="fonts/PoppinsLight-italic.fntdata"/><Relationship Id="rId11" Type="http://schemas.openxmlformats.org/officeDocument/2006/relationships/slide" Target="slides/slide6.xml"/><Relationship Id="rId33" Type="http://schemas.openxmlformats.org/officeDocument/2006/relationships/font" Target="fonts/PoppinsMedium-bold.fntdata"/><Relationship Id="rId10" Type="http://schemas.openxmlformats.org/officeDocument/2006/relationships/slide" Target="slides/slide5.xml"/><Relationship Id="rId32" Type="http://schemas.openxmlformats.org/officeDocument/2006/relationships/font" Target="fonts/PoppinsMedium-regular.fntdata"/><Relationship Id="rId13" Type="http://schemas.openxmlformats.org/officeDocument/2006/relationships/slide" Target="slides/slide8.xml"/><Relationship Id="rId35" Type="http://schemas.openxmlformats.org/officeDocument/2006/relationships/font" Target="fonts/Poppins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Medium-italic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bold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a79c1e9e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a79c1e9e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a79c1e9e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a79c1e9e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a79c1e9e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a79c1e9e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a79c1e9e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a79c1e9e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a79c1e9e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a79c1e9e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a79c1e9e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a79c1e9e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7a579a6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7a579a6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a79c1e9e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a79c1e9e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28d6e0a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28d6e0a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28d6e0a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28d6e0a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a79c1e9e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a79c1e9e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a79c1e9e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a79c1e9e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a79c1e9e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a79c1e9e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a79c1e9e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a79c1e9e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a79c1e9e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a79c1e9e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a79c1e9e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a79c1e9e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a79c1e9e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a79c1e9e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13" Type="http://schemas.openxmlformats.org/officeDocument/2006/relationships/image" Target="../media/image2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3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8325" y="1938375"/>
            <a:ext cx="5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Mastering Stable Diffusion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879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Sandeep Singh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967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Head of Applied AI, Beans AI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25675" y="1452350"/>
            <a:ext cx="1325646" cy="354024"/>
          </a:xfrm>
          <a:prstGeom prst="flowChartTerminator">
            <a:avLst/>
          </a:prstGeom>
          <a:solidFill>
            <a:srgbClr val="22222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Workshop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58325" y="2395575"/>
            <a:ext cx="83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Module 0  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Embark on an Exciting Journey with Generative AI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606" y="3429000"/>
            <a:ext cx="1299218" cy="13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40150" y="913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What is Generative AI:  Landscape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3562775" y="678025"/>
            <a:ext cx="1949400" cy="851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</a:t>
            </a:r>
            <a:r>
              <a:rPr lang="en"/>
              <a:t> AI</a:t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4349050" y="1538025"/>
            <a:ext cx="393000" cy="69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 rot="-10799173">
            <a:off x="3921850" y="1714875"/>
            <a:ext cx="1247400" cy="8496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2120575" y="1664100"/>
            <a:ext cx="15645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Text(e.g. LLMs)</a:t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3294575" y="2662875"/>
            <a:ext cx="24858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and Video(e.g. Stable Diffusion, Dall-e2)</a:t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439700" y="1756675"/>
            <a:ext cx="19152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Audio(e.g. MusicLM)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7733" y="1145250"/>
            <a:ext cx="1627116" cy="17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724" y="1156524"/>
            <a:ext cx="1863225" cy="18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2538" y="3438825"/>
            <a:ext cx="1682686" cy="160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40150" y="913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What is Generative AI:  Landscape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3562775" y="678025"/>
            <a:ext cx="1949400" cy="851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AI</a:t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4349050" y="1538025"/>
            <a:ext cx="393000" cy="69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 rot="-10799173">
            <a:off x="3921850" y="1714875"/>
            <a:ext cx="1247400" cy="8496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2120575" y="1664100"/>
            <a:ext cx="15645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Text(e.g. LLMs)</a:t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3294575" y="2662875"/>
            <a:ext cx="24858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and Video(e.g. Stable Diffusion, Dall-e2)</a:t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5439700" y="1756675"/>
            <a:ext cx="1915200" cy="64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Audio(e.g. MusicLM)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01" y="1288000"/>
            <a:ext cx="1028849" cy="6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88" y="2064975"/>
            <a:ext cx="1105275" cy="4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075" y="2481650"/>
            <a:ext cx="501200" cy="4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7552" y="3438825"/>
            <a:ext cx="2012235" cy="4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5425" y="3919225"/>
            <a:ext cx="1105250" cy="40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95800" y="3880925"/>
            <a:ext cx="2012250" cy="4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33525" y="4443125"/>
            <a:ext cx="1564501" cy="32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11300" y="1467975"/>
            <a:ext cx="1564500" cy="2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84900" y="1905427"/>
            <a:ext cx="1486729" cy="4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46850" y="2472403"/>
            <a:ext cx="1441774" cy="3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66275" y="4443116"/>
            <a:ext cx="1441774" cy="3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2788" y="3039703"/>
            <a:ext cx="1441774" cy="3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40150" y="913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What is Generative AI:  Landscape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44925" y="754725"/>
            <a:ext cx="4657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Insane Valuation of GenAI Companies: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OpenAI: 30B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Anthropic: 4.2B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Cohere: 2.1B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RunwayML: 500M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Popular GenAI Tools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ChatGPT by OpenAI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Bard by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Google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CoPilot by Github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Codex by OpenAI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Dall-E2 by OpenAI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Firefly by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Adobe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Stable Diffusion by Stability.ai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Mid Journey by David Holz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Designer by MicroSoft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Gen-2 by Runway ML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4832275" y="851800"/>
            <a:ext cx="3931200" cy="3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Diverse Applications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Art, music, Product design, medical research, GenAI's potential spans multiple domains.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Paradigm Shift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Challenges conventional thought on creativity and production, blurring the lines between human and machine-generated content.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Transformative Potential: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GenAI is not just a tool but a transformation in AI's role, positioning it as a co-creator in numerous fields.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Fun Fact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Dall-E2 named after: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475" y="4234375"/>
            <a:ext cx="1262299" cy="82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40150" y="913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What is Generative AI: Applied Domains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68725" y="678525"/>
            <a:ext cx="8687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Art &amp; Media Creation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Generation of original artwork, graphics, music compositions, and videos.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Fashion Design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Crafting new apparel designs, predicting fashion trends, and visualizing accessory combinations.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Medicine &amp; Drug Discovery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Simulating molecular structures for potential new drugs and predicting their interactions.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Gaming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Automated generation of gaming environments, characters, plots, and assets for more dynamic experiences.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Text &amp; Content Creation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Coherent and contextually relevant articles, stories, or scripts.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Virtual Reality (VR) &amp; Augmented Reality (AR)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Generating immersive environments or objects for interactive experiences.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Architecture &amp; Urban Planning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Simulating architectural designs, layouts, and urban scenarios.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Finance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Simulating market conditions and strategies for investment and risk assessment.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Personalized Marketing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Creating tailored content, advertisements, or product suggestions based on user preferences and behaviors.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Natural Language Processing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Translating languages, crafting dialogue for chatbots, or generating contextually relevant text suggestions.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401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History of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 Generative AI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144925" y="647025"/>
            <a:ext cx="8373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Classical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History of GenAI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Early Inspirations (1940s-1950s)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The perceptron, introduced by Frank Rosenblatt in 1958, meant for pattern recognition, a distant precursor to today's GenAI.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Rise of Boltzmann Machines (1980s)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Geoffrey Hinton did an early attempt to model data distributions probabilistically.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Breakthrough with RBMs (2000s)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RBM provided a more efficient way to train layers in neural networks and laying the groundwork for deep learning.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Deep Learning Renaissance (2010s)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With AlexNet, The success of DNN in image and speech recognition cascaded into explorations in data generation.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Ah-ha Moment with GANs (2014):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The introduction of Generative Adversarial Networks (GANs) by Ian Goodfellow and his colleagues was a landmark moment. This revolutionary model, consisting of a generator and discriminator in competition, quickly became the cornerstone for many generative projects.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Variational Autoencoders (2013-2014)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Almost in parallel with GANs, VAEs emerged as another powerful tool for generative tasks, providing a probabilistic manner to describe observations in latent spaces. (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Most Important for SD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Natural Language Processing Breakthroughs (2018-2020)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With models like OpenAI's GPT series, the power of generative AI was harnessed to produce human-like text, showcasing its vast potential in content generation and interaction.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401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History of Generative AI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144925" y="647025"/>
            <a:ext cx="5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Modern/Immediate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History of GenAI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25" y="1152474"/>
            <a:ext cx="9143999" cy="35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401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Models We will Dig Deeper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25" y="555276"/>
            <a:ext cx="3633475" cy="12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50" y="1871725"/>
            <a:ext cx="3508198" cy="973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1601000" y="2711300"/>
            <a:ext cx="1458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Show-and-Tell</a:t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75" y="3171775"/>
            <a:ext cx="3360877" cy="156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8974" y="624325"/>
            <a:ext cx="2520225" cy="151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6150" y="2275400"/>
            <a:ext cx="2600250" cy="106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0775" y="655475"/>
            <a:ext cx="2447024" cy="12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3300" y="2075550"/>
            <a:ext cx="2133742" cy="128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20353" y="3426100"/>
            <a:ext cx="2259248" cy="1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56150" y="3474875"/>
            <a:ext cx="2173364" cy="156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898" y="798550"/>
            <a:ext cx="2614351" cy="39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>
            <a:off x="4147500" y="1646550"/>
            <a:ext cx="43818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Questions?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61" name="Google Shape;26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30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b="1" sz="5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About Me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02125" y="1135725"/>
            <a:ext cx="489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Head of Applied AI/Computer Vision, Beans AI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Beans AI is in Palo Alto, CA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are Location Intelligence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Platform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Hyper-Accurate Maps, Much more accurate than Google, Apple and Bing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Computer Vision and Image based Synthesis is inherent part of Innovation at Beans Maps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 deal with Satellite Imagery, Location Data, Convexity Optimization domains at my day to day job.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Holds Masters from Georgia Tech.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Active Member of Many AI Initiatives in Silicon Valley.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Victimized by Bangalore Traffic 15 years ago 😂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700" y="1152475"/>
            <a:ext cx="2413025" cy="24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6375" y="3657000"/>
            <a:ext cx="2435845" cy="6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Welcome to "Stable Diffusion"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73525" y="2126325"/>
            <a:ext cx="5873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Imagine yourself embarking on a journey of discoveries and Awe-inspiring work.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llow yourself to be inspired by the beauty of complexity.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Physics Inspired approach to Computer Vision Applications.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Pixel Evolution at Center: Pixels don't merely exist statically. Instead, they evolve and blend organically, much like molecules in a diffusion process, resulting in harmonious and intricate visuals.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Explain the SD Logo Above.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025" y="685800"/>
            <a:ext cx="2065250" cy="3941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-7475" y="1516725"/>
            <a:ext cx="611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"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Stable Diffusion</a:t>
            </a:r>
            <a:r>
              <a:rPr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" is not just a subject or Technology, but a symphony of knowledge, a testament to human curiosity and our ceaseless quest for understanding.</a:t>
            </a:r>
            <a:endParaRPr i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64" y="732725"/>
            <a:ext cx="560173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Purpose of Module 0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49725" y="983325"/>
            <a:ext cx="4456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Mentally orient yourself in the landscape of Stable Diffusion.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 able to define the field in simplistic terms.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 a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breast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of Significant timeline of Stable Diffusion.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 able to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Iterate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the big moments of Gen AI.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Know biggest players in the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domain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Signify the particular company in this domain.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Know the epicenter of Innovations happening currently.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 inspired dig deeper into Module 1.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600" y="838200"/>
            <a:ext cx="3447575" cy="34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Agenda</a:t>
            </a: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 of Module 0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3269125" y="754725"/>
            <a:ext cx="52350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Revisit the Prerequisites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DL, ML, Optimization fundamentals needed.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Methodology for the Workshop: Math, Computer Science and Software Engineering.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What is Generative AI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Introduction, Landscape, Domains, Sub-Fields.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Why Generative AI: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Why it matters, How to augment it, How to Capitalize on it.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History of Generative AI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Short but Significant history, Milestones, Ahha moments.  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Why should you care about the history of Stable Diffusion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Professional Impact, Societal Implications, Technology Reshaping Information Exchange. 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Applications of Generative AI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An Umbrella look at the Concrete applied Use Cases.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Gauging the State of Art in Stable Diffusion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What and What is the forefront.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will refer to stable diffusion as SD.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76" y="1368800"/>
            <a:ext cx="2973499" cy="29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163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Revisit the Prereqs: DL, ML, Optimization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78325" y="983325"/>
            <a:ext cx="7599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Deep Learning Concepts to know: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Neural Networks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Activation Functions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Forward Propagation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Backpropagation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Loss Functions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Optimization Algorithms Concepts.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Over-fitting.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Regularization Techniques.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Convolutional Neural Networks (CNNs)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Transfer Learning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Dropout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Batch Normalization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975" y="983325"/>
            <a:ext cx="3277250" cy="33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1163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Revisit the Prereqs: DL, ML, Optimization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-7475" y="602325"/>
            <a:ext cx="87579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Neural Networks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Computational model consisting of layers of interconnected nodes or "neurons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" that process and transform input data.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Activation Functions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Mathematical functions applied to the output of each neuron, introducing non-linearity to model complex patterns.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Forward Propagation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The process by which input data is passed through the layers of a neural network to produce an output.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Backpropagation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 training algorithm used to adjust the weights of a neural network by calculating the gradient of the loss function with respect to each weight.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Loss Functions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Mathematical functions that measure the difference between the predicted output of a neural network and the actual target values.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Optimization Algorithms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Algorithms designed to minimize the loss function by iteratively adjusting the network's weights. Gradient Descent, for example, updates weights in the direction of the steepest decrease in loss. 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Over-fitting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 A modeling error that occurs when a neural network is too complex and starts to memorize the training data rather than generalizing from it.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Regularization Techniques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Methods used to prevent 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overfitting.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Convolutional Neural Networks (CNNs)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 type of neural network designed for processing grid-like data, such as images, using convolutional layers to detect local patterns.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Transfer Learning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 technique where a pre-trained neural network on one task is fine-tuned or adapted for a different but related task, leveraging previously learned features.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•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Few more terminologies like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Dropout, Batch Normalization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etc.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1163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Methodology for the Workshop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44925" y="602325"/>
            <a:ext cx="4657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Fusion of Approaches from: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Math, Computer Science and Software Engineering</a:t>
            </a:r>
            <a:endParaRPr b="1" i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Holistic Problem-Solving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Mathematical rigor, Computational logic, Algorithmic.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Top-Down Approach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Learn to use, Understand to build.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Simplistic, but not Simple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Complex ideas in simple words without loss in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fidelity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Terminology Resolution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Many things means different things across these domains. Need to be resolute.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Iterative Development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Refine Mathematical models  and software as for previous outcomes.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Rapid Prototyping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Leveraging software engineering tools and platforms to quickly turn ideas into working prototypes, accelerating innovation and testing.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857" y="990600"/>
            <a:ext cx="350736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40150" y="15125"/>
            <a:ext cx="71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SemiBold"/>
                <a:ea typeface="Poppins SemiBold"/>
                <a:cs typeface="Poppins SemiBold"/>
                <a:sym typeface="Poppins SemiBold"/>
              </a:rPr>
              <a:t>What is Generative AI: Introduction</a:t>
            </a:r>
            <a:endParaRPr sz="24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44925" y="754725"/>
            <a:ext cx="4657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Beyond Traditional AI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Most AI models analyze or process data for 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predictions or decisions</a:t>
            </a:r>
            <a:r>
              <a:rPr i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While GenAI </a:t>
            </a:r>
            <a:r>
              <a:rPr b="1" i="1" lang="en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creates</a:t>
            </a:r>
            <a:r>
              <a:rPr i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something novel from learned patterns.</a:t>
            </a:r>
            <a:endParaRPr i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Rooted in Neural Networks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Gen AI primarily employ neural network to learn and produce new patterns.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Diverse Applications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Art, music, Product design, medical research, GenAI's potential spans multiple domains.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Paradigm Shift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Challenges conventional thought on creativity and production, blurring the lines between human and machine-generated content.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Transformative Potential: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GenAI is not just a tool but a transformation in AI's role, positioning it as a co-creator in numerous fields.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047" y="838200"/>
            <a:ext cx="3265151" cy="380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